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3" r:id="rId4"/>
    <p:sldId id="264" r:id="rId5"/>
    <p:sldId id="267" r:id="rId6"/>
    <p:sldId id="268" r:id="rId7"/>
    <p:sldId id="269" r:id="rId8"/>
    <p:sldId id="266" r:id="rId9"/>
    <p:sldId id="265" r:id="rId10"/>
    <p:sldId id="257" r:id="rId11"/>
    <p:sldId id="258" r:id="rId12"/>
    <p:sldId id="261" r:id="rId13"/>
    <p:sldId id="260"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DC4C9-7941-4467-90FD-C323DD373C83}"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91499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DC4C9-7941-4467-90FD-C323DD373C83}"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403908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DC4C9-7941-4467-90FD-C323DD373C83}"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2511250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8" name="Freeform 6"/>
            <p:cNvSpPr>
              <a:spLocks/>
            </p:cNvSpPr>
            <p:nvPr/>
          </p:nvSpPr>
          <p:spPr bwMode="hidden">
            <a:xfrm>
              <a:off x="4038" y="3577"/>
              <a:ext cx="1720" cy="65"/>
            </a:xfrm>
            <a:custGeom>
              <a:avLst/>
              <a:gdLst>
                <a:gd name="T0" fmla="*/ 1702 w 1722"/>
                <a:gd name="T1" fmla="*/ 56 h 66"/>
                <a:gd name="T2" fmla="*/ 1702 w 1722"/>
                <a:gd name="T3" fmla="*/ 50 h 66"/>
                <a:gd name="T4" fmla="*/ 0 w 1722"/>
                <a:gd name="T5" fmla="*/ 0 h 66"/>
                <a:gd name="T6" fmla="*/ 0 w 1722"/>
                <a:gd name="T7" fmla="*/ 38 h 66"/>
                <a:gd name="T8" fmla="*/ 1702 w 1722"/>
                <a:gd name="T9" fmla="*/ 56 h 66"/>
                <a:gd name="T10" fmla="*/ 1702 w 1722"/>
                <a:gd name="T11" fmla="*/ 5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8"/>
            <p:cNvSpPr>
              <a:spLocks/>
            </p:cNvSpPr>
            <p:nvPr/>
          </p:nvSpPr>
          <p:spPr bwMode="hidden">
            <a:xfrm>
              <a:off x="4784" y="3702"/>
              <a:ext cx="974" cy="101"/>
            </a:xfrm>
            <a:custGeom>
              <a:avLst/>
              <a:gdLst>
                <a:gd name="T0" fmla="*/ 965 w 975"/>
                <a:gd name="T1" fmla="*/ 48 h 101"/>
                <a:gd name="T2" fmla="*/ 965 w 975"/>
                <a:gd name="T3" fmla="*/ 0 h 101"/>
                <a:gd name="T4" fmla="*/ 0 w 975"/>
                <a:gd name="T5" fmla="*/ 24 h 101"/>
                <a:gd name="T6" fmla="*/ 0 w 975"/>
                <a:gd name="T7" fmla="*/ 101 h 101"/>
                <a:gd name="T8" fmla="*/ 965 w 975"/>
                <a:gd name="T9" fmla="*/ 48 h 101"/>
                <a:gd name="T10" fmla="*/ 96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 name="Freeform 9"/>
            <p:cNvSpPr>
              <a:spLocks/>
            </p:cNvSpPr>
            <p:nvPr/>
          </p:nvSpPr>
          <p:spPr bwMode="hidden">
            <a:xfrm>
              <a:off x="3619" y="3815"/>
              <a:ext cx="2139" cy="198"/>
            </a:xfrm>
            <a:custGeom>
              <a:avLst/>
              <a:gdLst>
                <a:gd name="T0" fmla="*/ 2121 w 2141"/>
                <a:gd name="T1" fmla="*/ 0 h 198"/>
                <a:gd name="T2" fmla="*/ 0 w 2141"/>
                <a:gd name="T3" fmla="*/ 156 h 198"/>
                <a:gd name="T4" fmla="*/ 0 w 2141"/>
                <a:gd name="T5" fmla="*/ 198 h 198"/>
                <a:gd name="T6" fmla="*/ 2121 w 2141"/>
                <a:gd name="T7" fmla="*/ 0 h 198"/>
                <a:gd name="T8" fmla="*/ 212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3" name="Freeform 11"/>
            <p:cNvSpPr>
              <a:spLocks/>
            </p:cNvSpPr>
            <p:nvPr/>
          </p:nvSpPr>
          <p:spPr bwMode="hidden">
            <a:xfrm>
              <a:off x="2097" y="4043"/>
              <a:ext cx="2514" cy="276"/>
            </a:xfrm>
            <a:custGeom>
              <a:avLst/>
              <a:gdLst>
                <a:gd name="T0" fmla="*/ 2152 w 2517"/>
                <a:gd name="T1" fmla="*/ 276 h 276"/>
                <a:gd name="T2" fmla="*/ 2487 w 2517"/>
                <a:gd name="T3" fmla="*/ 204 h 276"/>
                <a:gd name="T4" fmla="*/ 2230 w 2517"/>
                <a:gd name="T5" fmla="*/ 0 h 276"/>
                <a:gd name="T6" fmla="*/ 0 w 2517"/>
                <a:gd name="T7" fmla="*/ 276 h 276"/>
                <a:gd name="T8" fmla="*/ 2152 w 2517"/>
                <a:gd name="T9" fmla="*/ 276 h 276"/>
                <a:gd name="T10" fmla="*/ 215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5" name="Freeform 13"/>
            <p:cNvSpPr>
              <a:spLocks/>
            </p:cNvSpPr>
            <p:nvPr/>
          </p:nvSpPr>
          <p:spPr bwMode="hidden">
            <a:xfrm>
              <a:off x="5030" y="3151"/>
              <a:ext cx="728" cy="240"/>
            </a:xfrm>
            <a:custGeom>
              <a:avLst/>
              <a:gdLst>
                <a:gd name="T0" fmla="*/ 719 w 729"/>
                <a:gd name="T1" fmla="*/ 240 h 240"/>
                <a:gd name="T2" fmla="*/ 0 w 729"/>
                <a:gd name="T3" fmla="*/ 0 h 240"/>
                <a:gd name="T4" fmla="*/ 0 w 729"/>
                <a:gd name="T5" fmla="*/ 6 h 240"/>
                <a:gd name="T6" fmla="*/ 719 w 729"/>
                <a:gd name="T7" fmla="*/ 240 h 240"/>
                <a:gd name="T8" fmla="*/ 71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7" name="Freeform 15"/>
            <p:cNvSpPr>
              <a:spLocks/>
            </p:cNvSpPr>
            <p:nvPr/>
          </p:nvSpPr>
          <p:spPr bwMode="hidden">
            <a:xfrm>
              <a:off x="5030" y="3049"/>
              <a:ext cx="728" cy="318"/>
            </a:xfrm>
            <a:custGeom>
              <a:avLst/>
              <a:gdLst>
                <a:gd name="T0" fmla="*/ 719 w 729"/>
                <a:gd name="T1" fmla="*/ 318 h 318"/>
                <a:gd name="T2" fmla="*/ 719 w 729"/>
                <a:gd name="T3" fmla="*/ 312 h 318"/>
                <a:gd name="T4" fmla="*/ 0 w 729"/>
                <a:gd name="T5" fmla="*/ 0 h 318"/>
                <a:gd name="T6" fmla="*/ 0 w 729"/>
                <a:gd name="T7" fmla="*/ 54 h 318"/>
                <a:gd name="T8" fmla="*/ 719 w 729"/>
                <a:gd name="T9" fmla="*/ 318 h 318"/>
                <a:gd name="T10" fmla="*/ 71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28714" name="Rectangle 42"/>
          <p:cNvSpPr>
            <a:spLocks noGrp="1" noChangeArrowheads="1"/>
          </p:cNvSpPr>
          <p:nvPr>
            <p:ph type="ctrTitle" sz="quarter"/>
          </p:nvPr>
        </p:nvSpPr>
        <p:spPr>
          <a:xfrm>
            <a:off x="609600" y="1600200"/>
            <a:ext cx="10972800" cy="1828800"/>
          </a:xfrm>
        </p:spPr>
        <p:txBody>
          <a:bodyPr/>
          <a:lstStyle>
            <a:lvl1pPr>
              <a:defRPr sz="4800"/>
            </a:lvl1pPr>
          </a:lstStyle>
          <a:p>
            <a:pPr lvl="0"/>
            <a:r>
              <a:rPr lang="en-US" altLang="en-US" noProof="0" smtClean="0"/>
              <a:t>Click to edit Master title style</a:t>
            </a:r>
          </a:p>
        </p:txBody>
      </p:sp>
      <p:sp>
        <p:nvSpPr>
          <p:cNvPr id="28715"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lt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lt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fld id="{2C50A567-87A0-4E1D-A085-FB7B22446E0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47978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08164BA7-B87C-484B-A161-B1745341214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70216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ADC73E05-39C8-49F7-B11E-D34E1A9741F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3364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14400"/>
            <a:ext cx="5994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14400"/>
            <a:ext cx="5994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62EE49BB-7DF8-440A-8ECD-153CDB7A6FC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9174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fld id="{02563BE8-55DC-49A2-89FF-3DD3DFA9607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9944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fld id="{65459460-4235-4F8F-960F-DCA813C62FA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90399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fld id="{8F59895C-FB6B-495C-9D86-C25AA9C50C1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6163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0908E501-9B51-4BC0-9EB2-B65D65BA002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9223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DC4C9-7941-4467-90FD-C323DD373C83}"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3708012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9E44CA9E-457B-4BCF-B706-5ED25B73293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1572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0705F934-5649-43EA-9B6B-C58326AA432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49441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319F239F-ED4E-4B86-9EAD-3757D3C3CE3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17193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914400"/>
            <a:ext cx="12192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0" y="3619500"/>
            <a:ext cx="12192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338BB400-4FC1-4AF7-8044-A4E5CC25438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61266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914400"/>
            <a:ext cx="5994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14400"/>
            <a:ext cx="5994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2FD461AF-C944-4712-81BE-19091CD916D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00912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121920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fld id="{81793DCD-8812-47ED-9F89-2D41271A1F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965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DC4C9-7941-4467-90FD-C323DD373C83}"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307070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DC4C9-7941-4467-90FD-C323DD373C83}"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279667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DC4C9-7941-4467-90FD-C323DD373C83}"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130169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DC4C9-7941-4467-90FD-C323DD373C83}"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115541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DC4C9-7941-4467-90FD-C323DD373C83}"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258072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DC4C9-7941-4467-90FD-C323DD373C83}"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36821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DC4C9-7941-4467-90FD-C323DD373C83}"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5150-8F20-4BD6-A8D0-59ED8B838BBC}" type="slidenum">
              <a:rPr lang="en-US" smtClean="0"/>
              <a:t>‹#›</a:t>
            </a:fld>
            <a:endParaRPr lang="en-US"/>
          </a:p>
        </p:txBody>
      </p:sp>
    </p:spTree>
    <p:extLst>
      <p:ext uri="{BB962C8B-B14F-4D97-AF65-F5344CB8AC3E}">
        <p14:creationId xmlns:p14="http://schemas.microsoft.com/office/powerpoint/2010/main" val="165241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DC4C9-7941-4467-90FD-C323DD373C83}" type="datetimeFigureOut">
              <a:rPr lang="en-US" smtClean="0"/>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65150-8F20-4BD6-A8D0-59ED8B838BBC}" type="slidenum">
              <a:rPr lang="en-US" smtClean="0"/>
              <a:t>‹#›</a:t>
            </a:fld>
            <a:endParaRPr lang="en-US"/>
          </a:p>
        </p:txBody>
      </p:sp>
    </p:spTree>
    <p:extLst>
      <p:ext uri="{BB962C8B-B14F-4D97-AF65-F5344CB8AC3E}">
        <p14:creationId xmlns:p14="http://schemas.microsoft.com/office/powerpoint/2010/main" val="21355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2192000" cy="6856413"/>
            <a:chOff x="0" y="0"/>
            <a:chExt cx="5760" cy="4319"/>
          </a:xfrm>
        </p:grpSpPr>
        <p:sp>
          <p:nvSpPr>
            <p:cNvPr id="2765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5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5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5" name="Freeform 6"/>
            <p:cNvSpPr>
              <a:spLocks/>
            </p:cNvSpPr>
            <p:nvPr/>
          </p:nvSpPr>
          <p:spPr bwMode="hidden">
            <a:xfrm>
              <a:off x="4038" y="3577"/>
              <a:ext cx="1720" cy="65"/>
            </a:xfrm>
            <a:custGeom>
              <a:avLst/>
              <a:gdLst>
                <a:gd name="T0" fmla="*/ 1702 w 1722"/>
                <a:gd name="T1" fmla="*/ 56 h 66"/>
                <a:gd name="T2" fmla="*/ 1702 w 1722"/>
                <a:gd name="T3" fmla="*/ 50 h 66"/>
                <a:gd name="T4" fmla="*/ 0 w 1722"/>
                <a:gd name="T5" fmla="*/ 0 h 66"/>
                <a:gd name="T6" fmla="*/ 0 w 1722"/>
                <a:gd name="T7" fmla="*/ 38 h 66"/>
                <a:gd name="T8" fmla="*/ 1702 w 1722"/>
                <a:gd name="T9" fmla="*/ 56 h 66"/>
                <a:gd name="T10" fmla="*/ 1702 w 1722"/>
                <a:gd name="T11" fmla="*/ 5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5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37" name="Freeform 8"/>
            <p:cNvSpPr>
              <a:spLocks/>
            </p:cNvSpPr>
            <p:nvPr/>
          </p:nvSpPr>
          <p:spPr bwMode="hidden">
            <a:xfrm>
              <a:off x="4784" y="3702"/>
              <a:ext cx="974" cy="101"/>
            </a:xfrm>
            <a:custGeom>
              <a:avLst/>
              <a:gdLst>
                <a:gd name="T0" fmla="*/ 965 w 975"/>
                <a:gd name="T1" fmla="*/ 48 h 101"/>
                <a:gd name="T2" fmla="*/ 965 w 975"/>
                <a:gd name="T3" fmla="*/ 0 h 101"/>
                <a:gd name="T4" fmla="*/ 0 w 975"/>
                <a:gd name="T5" fmla="*/ 24 h 101"/>
                <a:gd name="T6" fmla="*/ 0 w 975"/>
                <a:gd name="T7" fmla="*/ 101 h 101"/>
                <a:gd name="T8" fmla="*/ 965 w 975"/>
                <a:gd name="T9" fmla="*/ 48 h 101"/>
                <a:gd name="T10" fmla="*/ 96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38" name="Freeform 9"/>
            <p:cNvSpPr>
              <a:spLocks/>
            </p:cNvSpPr>
            <p:nvPr/>
          </p:nvSpPr>
          <p:spPr bwMode="hidden">
            <a:xfrm>
              <a:off x="3619" y="3815"/>
              <a:ext cx="2139" cy="198"/>
            </a:xfrm>
            <a:custGeom>
              <a:avLst/>
              <a:gdLst>
                <a:gd name="T0" fmla="*/ 2121 w 2141"/>
                <a:gd name="T1" fmla="*/ 0 h 198"/>
                <a:gd name="T2" fmla="*/ 0 w 2141"/>
                <a:gd name="T3" fmla="*/ 156 h 198"/>
                <a:gd name="T4" fmla="*/ 0 w 2141"/>
                <a:gd name="T5" fmla="*/ 198 h 198"/>
                <a:gd name="T6" fmla="*/ 2121 w 2141"/>
                <a:gd name="T7" fmla="*/ 0 h 198"/>
                <a:gd name="T8" fmla="*/ 212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5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0" name="Freeform 11"/>
            <p:cNvSpPr>
              <a:spLocks/>
            </p:cNvSpPr>
            <p:nvPr/>
          </p:nvSpPr>
          <p:spPr bwMode="hidden">
            <a:xfrm>
              <a:off x="2097" y="4043"/>
              <a:ext cx="2514" cy="276"/>
            </a:xfrm>
            <a:custGeom>
              <a:avLst/>
              <a:gdLst>
                <a:gd name="T0" fmla="*/ 2152 w 2517"/>
                <a:gd name="T1" fmla="*/ 276 h 276"/>
                <a:gd name="T2" fmla="*/ 2487 w 2517"/>
                <a:gd name="T3" fmla="*/ 204 h 276"/>
                <a:gd name="T4" fmla="*/ 2230 w 2517"/>
                <a:gd name="T5" fmla="*/ 0 h 276"/>
                <a:gd name="T6" fmla="*/ 0 w 2517"/>
                <a:gd name="T7" fmla="*/ 276 h 276"/>
                <a:gd name="T8" fmla="*/ 2152 w 2517"/>
                <a:gd name="T9" fmla="*/ 276 h 276"/>
                <a:gd name="T10" fmla="*/ 215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6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2" name="Freeform 13"/>
            <p:cNvSpPr>
              <a:spLocks/>
            </p:cNvSpPr>
            <p:nvPr/>
          </p:nvSpPr>
          <p:spPr bwMode="hidden">
            <a:xfrm>
              <a:off x="5030" y="3151"/>
              <a:ext cx="728" cy="240"/>
            </a:xfrm>
            <a:custGeom>
              <a:avLst/>
              <a:gdLst>
                <a:gd name="T0" fmla="*/ 719 w 729"/>
                <a:gd name="T1" fmla="*/ 240 h 240"/>
                <a:gd name="T2" fmla="*/ 0 w 729"/>
                <a:gd name="T3" fmla="*/ 0 h 240"/>
                <a:gd name="T4" fmla="*/ 0 w 729"/>
                <a:gd name="T5" fmla="*/ 6 h 240"/>
                <a:gd name="T6" fmla="*/ 719 w 729"/>
                <a:gd name="T7" fmla="*/ 240 h 240"/>
                <a:gd name="T8" fmla="*/ 71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6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4" name="Freeform 15"/>
            <p:cNvSpPr>
              <a:spLocks/>
            </p:cNvSpPr>
            <p:nvPr/>
          </p:nvSpPr>
          <p:spPr bwMode="hidden">
            <a:xfrm>
              <a:off x="5030" y="3049"/>
              <a:ext cx="728" cy="318"/>
            </a:xfrm>
            <a:custGeom>
              <a:avLst/>
              <a:gdLst>
                <a:gd name="T0" fmla="*/ 719 w 729"/>
                <a:gd name="T1" fmla="*/ 318 h 318"/>
                <a:gd name="T2" fmla="*/ 719 w 729"/>
                <a:gd name="T3" fmla="*/ 312 h 318"/>
                <a:gd name="T4" fmla="*/ 0 w 729"/>
                <a:gd name="T5" fmla="*/ 0 h 318"/>
                <a:gd name="T6" fmla="*/ 0 w 729"/>
                <a:gd name="T7" fmla="*/ 54 h 318"/>
                <a:gd name="T8" fmla="*/ 719 w 729"/>
                <a:gd name="T9" fmla="*/ 318 h 318"/>
                <a:gd name="T10" fmla="*/ 71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6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6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6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6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7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7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7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7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7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7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2767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8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8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8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8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8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8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8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nvGrpSpPr>
            <p:cNvPr id="1068" name="Group 39"/>
            <p:cNvGrpSpPr>
              <a:grpSpLocks/>
            </p:cNvGrpSpPr>
            <p:nvPr userDrawn="1"/>
          </p:nvGrpSpPr>
          <p:grpSpPr bwMode="auto">
            <a:xfrm>
              <a:off x="0" y="1632"/>
              <a:ext cx="5758" cy="1858"/>
              <a:chOff x="0" y="1632"/>
              <a:chExt cx="5758" cy="1858"/>
            </a:xfrm>
          </p:grpSpPr>
          <p:sp>
            <p:nvSpPr>
              <p:cNvPr id="2768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sp>
            <p:nvSpPr>
              <p:cNvPr id="2768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27690" name="Rectangle 42"/>
          <p:cNvSpPr>
            <a:spLocks noGrp="1" noChangeArrowheads="1"/>
          </p:cNvSpPr>
          <p:nvPr>
            <p:ph type="title"/>
          </p:nvPr>
        </p:nvSpPr>
        <p:spPr bwMode="auto">
          <a:xfrm>
            <a:off x="0" y="0"/>
            <a:ext cx="1219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91" name="Rectangle 43"/>
          <p:cNvSpPr>
            <a:spLocks noGrp="1" noChangeArrowheads="1"/>
          </p:cNvSpPr>
          <p:nvPr>
            <p:ph type="body" idx="1"/>
          </p:nvPr>
        </p:nvSpPr>
        <p:spPr bwMode="auto">
          <a:xfrm>
            <a:off x="0" y="914400"/>
            <a:ext cx="1219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92" name="Rectangle 4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27693" name="Rectangle 4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27694" name="Rectangle 4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4140A3D4-AA04-4F5D-A59A-407DEF1E4DD5}"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35503627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91">
                                            <p:txEl>
                                              <p:pRg st="0" end="0"/>
                                            </p:txEl>
                                          </p:spTgt>
                                        </p:tgtEl>
                                        <p:attrNameLst>
                                          <p:attrName>style.visibility</p:attrName>
                                        </p:attrNameLst>
                                      </p:cBhvr>
                                      <p:to>
                                        <p:strVal val="visible"/>
                                      </p:to>
                                    </p:set>
                                    <p:animEffect transition="in" filter="fade">
                                      <p:cBhvr>
                                        <p:cTn id="7" dur="1000"/>
                                        <p:tgtEl>
                                          <p:spTgt spid="27691">
                                            <p:txEl>
                                              <p:pRg st="0" end="0"/>
                                            </p:txEl>
                                          </p:spTgt>
                                        </p:tgtEl>
                                      </p:cBhvr>
                                    </p:animEffect>
                                    <p:anim calcmode="lin" valueType="num">
                                      <p:cBhvr>
                                        <p:cTn id="8" dur="1000" fill="hold"/>
                                        <p:tgtEl>
                                          <p:spTgt spid="276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91">
                                            <p:txEl>
                                              <p:pRg st="1" end="1"/>
                                            </p:txEl>
                                          </p:spTgt>
                                        </p:tgtEl>
                                        <p:attrNameLst>
                                          <p:attrName>style.visibility</p:attrName>
                                        </p:attrNameLst>
                                      </p:cBhvr>
                                      <p:to>
                                        <p:strVal val="visible"/>
                                      </p:to>
                                    </p:set>
                                    <p:animEffect transition="in" filter="fade">
                                      <p:cBhvr>
                                        <p:cTn id="12" dur="1000"/>
                                        <p:tgtEl>
                                          <p:spTgt spid="27691">
                                            <p:txEl>
                                              <p:pRg st="1" end="1"/>
                                            </p:txEl>
                                          </p:spTgt>
                                        </p:tgtEl>
                                      </p:cBhvr>
                                    </p:animEffect>
                                    <p:anim calcmode="lin" valueType="num">
                                      <p:cBhvr>
                                        <p:cTn id="13" dur="1000" fill="hold"/>
                                        <p:tgtEl>
                                          <p:spTgt spid="276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691">
                                            <p:txEl>
                                              <p:pRg st="2" end="2"/>
                                            </p:txEl>
                                          </p:spTgt>
                                        </p:tgtEl>
                                        <p:attrNameLst>
                                          <p:attrName>style.visibility</p:attrName>
                                        </p:attrNameLst>
                                      </p:cBhvr>
                                      <p:to>
                                        <p:strVal val="visible"/>
                                      </p:to>
                                    </p:set>
                                    <p:animEffect transition="in" filter="fade">
                                      <p:cBhvr>
                                        <p:cTn id="17" dur="1000"/>
                                        <p:tgtEl>
                                          <p:spTgt spid="27691">
                                            <p:txEl>
                                              <p:pRg st="2" end="2"/>
                                            </p:txEl>
                                          </p:spTgt>
                                        </p:tgtEl>
                                      </p:cBhvr>
                                    </p:animEffect>
                                    <p:anim calcmode="lin" valueType="num">
                                      <p:cBhvr>
                                        <p:cTn id="18" dur="1000" fill="hold"/>
                                        <p:tgtEl>
                                          <p:spTgt spid="276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9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691">
                                            <p:txEl>
                                              <p:pRg st="3" end="3"/>
                                            </p:txEl>
                                          </p:spTgt>
                                        </p:tgtEl>
                                        <p:attrNameLst>
                                          <p:attrName>style.visibility</p:attrName>
                                        </p:attrNameLst>
                                      </p:cBhvr>
                                      <p:to>
                                        <p:strVal val="visible"/>
                                      </p:to>
                                    </p:set>
                                    <p:animEffect transition="in" filter="fade">
                                      <p:cBhvr>
                                        <p:cTn id="22" dur="1000"/>
                                        <p:tgtEl>
                                          <p:spTgt spid="27691">
                                            <p:txEl>
                                              <p:pRg st="3" end="3"/>
                                            </p:txEl>
                                          </p:spTgt>
                                        </p:tgtEl>
                                      </p:cBhvr>
                                    </p:animEffect>
                                    <p:anim calcmode="lin" valueType="num">
                                      <p:cBhvr>
                                        <p:cTn id="23" dur="1000" fill="hold"/>
                                        <p:tgtEl>
                                          <p:spTgt spid="2769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9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691">
                                            <p:txEl>
                                              <p:pRg st="4" end="4"/>
                                            </p:txEl>
                                          </p:spTgt>
                                        </p:tgtEl>
                                        <p:attrNameLst>
                                          <p:attrName>style.visibility</p:attrName>
                                        </p:attrNameLst>
                                      </p:cBhvr>
                                      <p:to>
                                        <p:strVal val="visible"/>
                                      </p:to>
                                    </p:set>
                                    <p:animEffect transition="in" filter="fade">
                                      <p:cBhvr>
                                        <p:cTn id="27" dur="1000"/>
                                        <p:tgtEl>
                                          <p:spTgt spid="27691">
                                            <p:txEl>
                                              <p:pRg st="4" end="4"/>
                                            </p:txEl>
                                          </p:spTgt>
                                        </p:tgtEl>
                                      </p:cBhvr>
                                    </p:animEffect>
                                    <p:anim calcmode="lin" valueType="num">
                                      <p:cBhvr>
                                        <p:cTn id="28" dur="1000" fill="hold"/>
                                        <p:tgtEl>
                                          <p:spTgt spid="2769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1" grpId="0" build="p">
        <p:tmplLst>
          <p:tmpl lvl="1">
            <p:tnLst>
              <p:par>
                <p:cTn presetID="42" presetClass="entr" presetSubtype="0" fill="hold" nodeType="clickEffect">
                  <p:stCondLst>
                    <p:cond delay="0"/>
                  </p:stCondLst>
                  <p:childTnLst>
                    <p:set>
                      <p:cBhvr>
                        <p:cTn dur="1" fill="hold">
                          <p:stCondLst>
                            <p:cond delay="0"/>
                          </p:stCondLst>
                        </p:cTn>
                        <p:tgtEl>
                          <p:spTgt spid="27691"/>
                        </p:tgtEl>
                        <p:attrNameLst>
                          <p:attrName>style.visibility</p:attrName>
                        </p:attrNameLst>
                      </p:cBhvr>
                      <p:to>
                        <p:strVal val="visible"/>
                      </p:to>
                    </p:set>
                    <p:animEffect transition="in" filter="fade">
                      <p:cBhvr>
                        <p:cTn dur="1000"/>
                        <p:tgtEl>
                          <p:spTgt spid="27691"/>
                        </p:tgtEl>
                      </p:cBhvr>
                    </p:animEffect>
                    <p:anim calcmode="lin" valueType="num">
                      <p:cBhvr>
                        <p:cTn dur="1000" fill="hold"/>
                        <p:tgtEl>
                          <p:spTgt spid="27691"/>
                        </p:tgtEl>
                        <p:attrNameLst>
                          <p:attrName>ppt_x</p:attrName>
                        </p:attrNameLst>
                      </p:cBhvr>
                      <p:tavLst>
                        <p:tav tm="0">
                          <p:val>
                            <p:strVal val="#ppt_x"/>
                          </p:val>
                        </p:tav>
                        <p:tav tm="100000">
                          <p:val>
                            <p:strVal val="#ppt_x"/>
                          </p:val>
                        </p:tav>
                      </p:tavLst>
                    </p:anim>
                    <p:anim calcmode="lin" valueType="num">
                      <p:cBhvr>
                        <p:cTn dur="1000" fill="hold"/>
                        <p:tgtEl>
                          <p:spTgt spid="27691"/>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7691"/>
                        </p:tgtEl>
                        <p:attrNameLst>
                          <p:attrName>style.visibility</p:attrName>
                        </p:attrNameLst>
                      </p:cBhvr>
                      <p:to>
                        <p:strVal val="visible"/>
                      </p:to>
                    </p:set>
                    <p:animEffect transition="in" filter="fade">
                      <p:cBhvr>
                        <p:cTn dur="1000"/>
                        <p:tgtEl>
                          <p:spTgt spid="27691"/>
                        </p:tgtEl>
                      </p:cBhvr>
                    </p:animEffect>
                    <p:anim calcmode="lin" valueType="num">
                      <p:cBhvr>
                        <p:cTn dur="1000" fill="hold"/>
                        <p:tgtEl>
                          <p:spTgt spid="27691"/>
                        </p:tgtEl>
                        <p:attrNameLst>
                          <p:attrName>ppt_x</p:attrName>
                        </p:attrNameLst>
                      </p:cBhvr>
                      <p:tavLst>
                        <p:tav tm="0">
                          <p:val>
                            <p:strVal val="#ppt_x"/>
                          </p:val>
                        </p:tav>
                        <p:tav tm="100000">
                          <p:val>
                            <p:strVal val="#ppt_x"/>
                          </p:val>
                        </p:tav>
                      </p:tavLst>
                    </p:anim>
                    <p:anim calcmode="lin" valueType="num">
                      <p:cBhvr>
                        <p:cTn dur="1000" fill="hold"/>
                        <p:tgtEl>
                          <p:spTgt spid="27691"/>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7691"/>
                        </p:tgtEl>
                        <p:attrNameLst>
                          <p:attrName>style.visibility</p:attrName>
                        </p:attrNameLst>
                      </p:cBhvr>
                      <p:to>
                        <p:strVal val="visible"/>
                      </p:to>
                    </p:set>
                    <p:animEffect transition="in" filter="fade">
                      <p:cBhvr>
                        <p:cTn dur="1000"/>
                        <p:tgtEl>
                          <p:spTgt spid="27691"/>
                        </p:tgtEl>
                      </p:cBhvr>
                    </p:animEffect>
                    <p:anim calcmode="lin" valueType="num">
                      <p:cBhvr>
                        <p:cTn dur="1000" fill="hold"/>
                        <p:tgtEl>
                          <p:spTgt spid="27691"/>
                        </p:tgtEl>
                        <p:attrNameLst>
                          <p:attrName>ppt_x</p:attrName>
                        </p:attrNameLst>
                      </p:cBhvr>
                      <p:tavLst>
                        <p:tav tm="0">
                          <p:val>
                            <p:strVal val="#ppt_x"/>
                          </p:val>
                        </p:tav>
                        <p:tav tm="100000">
                          <p:val>
                            <p:strVal val="#ppt_x"/>
                          </p:val>
                        </p:tav>
                      </p:tavLst>
                    </p:anim>
                    <p:anim calcmode="lin" valueType="num">
                      <p:cBhvr>
                        <p:cTn dur="1000" fill="hold"/>
                        <p:tgtEl>
                          <p:spTgt spid="27691"/>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7691"/>
                        </p:tgtEl>
                        <p:attrNameLst>
                          <p:attrName>style.visibility</p:attrName>
                        </p:attrNameLst>
                      </p:cBhvr>
                      <p:to>
                        <p:strVal val="visible"/>
                      </p:to>
                    </p:set>
                    <p:animEffect transition="in" filter="fade">
                      <p:cBhvr>
                        <p:cTn dur="1000"/>
                        <p:tgtEl>
                          <p:spTgt spid="27691"/>
                        </p:tgtEl>
                      </p:cBhvr>
                    </p:animEffect>
                    <p:anim calcmode="lin" valueType="num">
                      <p:cBhvr>
                        <p:cTn dur="1000" fill="hold"/>
                        <p:tgtEl>
                          <p:spTgt spid="27691"/>
                        </p:tgtEl>
                        <p:attrNameLst>
                          <p:attrName>ppt_x</p:attrName>
                        </p:attrNameLst>
                      </p:cBhvr>
                      <p:tavLst>
                        <p:tav tm="0">
                          <p:val>
                            <p:strVal val="#ppt_x"/>
                          </p:val>
                        </p:tav>
                        <p:tav tm="100000">
                          <p:val>
                            <p:strVal val="#ppt_x"/>
                          </p:val>
                        </p:tav>
                      </p:tavLst>
                    </p:anim>
                    <p:anim calcmode="lin" valueType="num">
                      <p:cBhvr>
                        <p:cTn dur="1000" fill="hold"/>
                        <p:tgtEl>
                          <p:spTgt spid="27691"/>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7691"/>
                        </p:tgtEl>
                        <p:attrNameLst>
                          <p:attrName>style.visibility</p:attrName>
                        </p:attrNameLst>
                      </p:cBhvr>
                      <p:to>
                        <p:strVal val="visible"/>
                      </p:to>
                    </p:set>
                    <p:animEffect transition="in" filter="fade">
                      <p:cBhvr>
                        <p:cTn dur="1000"/>
                        <p:tgtEl>
                          <p:spTgt spid="27691"/>
                        </p:tgtEl>
                      </p:cBhvr>
                    </p:animEffect>
                    <p:anim calcmode="lin" valueType="num">
                      <p:cBhvr>
                        <p:cTn dur="1000" fill="hold"/>
                        <p:tgtEl>
                          <p:spTgt spid="27691"/>
                        </p:tgtEl>
                        <p:attrNameLst>
                          <p:attrName>ppt_x</p:attrName>
                        </p:attrNameLst>
                      </p:cBhvr>
                      <p:tavLst>
                        <p:tav tm="0">
                          <p:val>
                            <p:strVal val="#ppt_x"/>
                          </p:val>
                        </p:tav>
                        <p:tav tm="100000">
                          <p:val>
                            <p:strVal val="#ppt_x"/>
                          </p:val>
                        </p:tav>
                      </p:tavLst>
                    </p:anim>
                    <p:anim calcmode="lin" valueType="num">
                      <p:cBhvr>
                        <p:cTn dur="1000" fill="hold"/>
                        <p:tgtEl>
                          <p:spTgt spid="2769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Uhy1fucSRQI"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1365"/>
            <a:ext cx="12192000" cy="580913"/>
          </a:xfrm>
        </p:spPr>
        <p:txBody>
          <a:bodyPr>
            <a:normAutofit fontScale="90000"/>
          </a:bodyPr>
          <a:lstStyle/>
          <a:p>
            <a:r>
              <a:rPr lang="en-US" dirty="0" smtClean="0"/>
              <a:t>The Solar System</a:t>
            </a:r>
            <a:endParaRPr lang="en-US" dirty="0"/>
          </a:p>
        </p:txBody>
      </p:sp>
      <p:sp>
        <p:nvSpPr>
          <p:cNvPr id="3" name="Subtitle 2"/>
          <p:cNvSpPr>
            <a:spLocks noGrp="1"/>
          </p:cNvSpPr>
          <p:nvPr>
            <p:ph type="subTitle" idx="1"/>
          </p:nvPr>
        </p:nvSpPr>
        <p:spPr/>
        <p:txBody>
          <a:bodyPr/>
          <a:lstStyle/>
          <a:p>
            <a:r>
              <a:rPr lang="en-US" dirty="0" smtClean="0"/>
              <a:t>2017</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5" y="666974"/>
            <a:ext cx="11883923" cy="619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059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the_solar_system_-_to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Solar_system_distance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24000" y="4038600"/>
            <a:ext cx="9144000" cy="257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599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0"/>
            <a:ext cx="9144000" cy="990600"/>
          </a:xfrm>
        </p:spPr>
        <p:txBody>
          <a:bodyPr/>
          <a:lstStyle/>
          <a:p>
            <a:pPr eaLnBrk="1" hangingPunct="1">
              <a:defRPr/>
            </a:pPr>
            <a:r>
              <a:rPr lang="en-US" altLang="en-US" b="1" u="sng" dirty="0" smtClean="0"/>
              <a:t>Origin of our Solar System:</a:t>
            </a:r>
            <a:r>
              <a:rPr lang="en-US" altLang="en-US" dirty="0" smtClean="0"/>
              <a:t> </a:t>
            </a:r>
          </a:p>
        </p:txBody>
      </p:sp>
      <p:sp>
        <p:nvSpPr>
          <p:cNvPr id="17411" name="Rectangle 3"/>
          <p:cNvSpPr>
            <a:spLocks noGrp="1" noChangeArrowheads="1"/>
          </p:cNvSpPr>
          <p:nvPr>
            <p:ph type="body" idx="1"/>
          </p:nvPr>
        </p:nvSpPr>
        <p:spPr>
          <a:xfrm>
            <a:off x="86061" y="882127"/>
            <a:ext cx="12105939" cy="5975873"/>
          </a:xfrm>
        </p:spPr>
        <p:txBody>
          <a:bodyPr/>
          <a:lstStyle/>
          <a:p>
            <a:pPr marL="457200" indent="-457200" eaLnBrk="1" hangingPunct="1">
              <a:lnSpc>
                <a:spcPct val="90000"/>
              </a:lnSpc>
              <a:buClr>
                <a:srgbClr val="000000"/>
              </a:buClr>
              <a:buNone/>
              <a:defRPr/>
            </a:pPr>
            <a:r>
              <a:rPr lang="en-US" altLang="en-US" sz="2400" dirty="0">
                <a:cs typeface="Times New Roman" pitchFamily="18" charset="0"/>
              </a:rPr>
              <a:t>Any theory about the origin of our solar system must consider the following six facts:</a:t>
            </a:r>
          </a:p>
          <a:p>
            <a:pPr marL="457200" indent="-457200" eaLnBrk="1" hangingPunct="1">
              <a:lnSpc>
                <a:spcPct val="90000"/>
              </a:lnSpc>
              <a:buClr>
                <a:srgbClr val="000000"/>
              </a:buClr>
              <a:buFont typeface="+mj-lt"/>
              <a:buAutoNum type="arabicPeriod"/>
              <a:defRPr/>
            </a:pPr>
            <a:r>
              <a:rPr lang="en-US" altLang="en-US" sz="2400" dirty="0">
                <a:solidFill>
                  <a:srgbClr val="FF0000"/>
                </a:solidFill>
                <a:cs typeface="Times New Roman" pitchFamily="18" charset="0"/>
              </a:rPr>
              <a:t>All the planets revolve around the sun in the same direction.</a:t>
            </a:r>
          </a:p>
          <a:p>
            <a:pPr marL="457200" indent="-457200" eaLnBrk="1" hangingPunct="1">
              <a:lnSpc>
                <a:spcPct val="90000"/>
              </a:lnSpc>
              <a:buClr>
                <a:srgbClr val="000000"/>
              </a:buClr>
              <a:buFont typeface="+mj-lt"/>
              <a:buAutoNum type="arabicPeriod"/>
              <a:defRPr/>
            </a:pPr>
            <a:r>
              <a:rPr lang="en-US" altLang="en-US" sz="2400" dirty="0">
                <a:solidFill>
                  <a:srgbClr val="FF0000"/>
                </a:solidFill>
                <a:cs typeface="Times New Roman" pitchFamily="18" charset="0"/>
              </a:rPr>
              <a:t>The paths (orbits) of the planets around the Sun are all nearly circular (slightly elliptical).</a:t>
            </a:r>
          </a:p>
          <a:p>
            <a:pPr marL="457200" indent="-457200" eaLnBrk="1" hangingPunct="1">
              <a:lnSpc>
                <a:spcPct val="90000"/>
              </a:lnSpc>
              <a:buClr>
                <a:srgbClr val="000000"/>
              </a:buClr>
              <a:buFont typeface="+mj-lt"/>
              <a:buAutoNum type="arabicPeriod"/>
              <a:defRPr/>
            </a:pPr>
            <a:r>
              <a:rPr lang="en-US" altLang="en-US" sz="2400" dirty="0">
                <a:solidFill>
                  <a:srgbClr val="FF0000"/>
                </a:solidFill>
                <a:cs typeface="Times New Roman" pitchFamily="18" charset="0"/>
              </a:rPr>
              <a:t>Most of the orbits are in nearly the same flat surface (plane).</a:t>
            </a:r>
          </a:p>
          <a:p>
            <a:pPr marL="457200" indent="-457200" eaLnBrk="1" hangingPunct="1">
              <a:lnSpc>
                <a:spcPct val="90000"/>
              </a:lnSpc>
              <a:buClr>
                <a:srgbClr val="000000"/>
              </a:buClr>
              <a:buFont typeface="+mj-lt"/>
              <a:buAutoNum type="arabicPeriod"/>
              <a:defRPr/>
            </a:pPr>
            <a:r>
              <a:rPr lang="en-US" altLang="en-US" sz="2400" dirty="0">
                <a:solidFill>
                  <a:srgbClr val="FF0000"/>
                </a:solidFill>
                <a:cs typeface="Times New Roman" pitchFamily="18" charset="0"/>
              </a:rPr>
              <a:t> The Sun turns on its axis (rotates) in almost the same plane as the planets and in the same direction that planets revolve.</a:t>
            </a:r>
          </a:p>
          <a:p>
            <a:pPr marL="457200" indent="-457200" eaLnBrk="1" hangingPunct="1">
              <a:lnSpc>
                <a:spcPct val="90000"/>
              </a:lnSpc>
              <a:buClr>
                <a:srgbClr val="000000"/>
              </a:buClr>
              <a:buFont typeface="+mj-lt"/>
              <a:buAutoNum type="arabicPeriod"/>
              <a:defRPr/>
            </a:pPr>
            <a:r>
              <a:rPr lang="en-US" altLang="en-US" sz="2400" dirty="0">
                <a:solidFill>
                  <a:srgbClr val="FF0000"/>
                </a:solidFill>
                <a:cs typeface="Times New Roman" pitchFamily="18" charset="0"/>
              </a:rPr>
              <a:t> Most of the planets rotate in the same direction as the Sun.</a:t>
            </a:r>
          </a:p>
          <a:p>
            <a:pPr marL="457200" indent="-457200" eaLnBrk="1" hangingPunct="1">
              <a:lnSpc>
                <a:spcPct val="90000"/>
              </a:lnSpc>
              <a:buClr>
                <a:srgbClr val="000000"/>
              </a:buClr>
              <a:buFont typeface="+mj-lt"/>
              <a:buAutoNum type="arabicPeriod"/>
              <a:defRPr/>
            </a:pPr>
            <a:r>
              <a:rPr lang="en-US" altLang="en-US" sz="2400" dirty="0">
                <a:solidFill>
                  <a:srgbClr val="FF0000"/>
                </a:solidFill>
                <a:cs typeface="Times New Roman" pitchFamily="18" charset="0"/>
              </a:rPr>
              <a:t>Six of the eight planets have moons, most of which revolve around the planets in the same direction that the planets revolve around the sun.</a:t>
            </a:r>
          </a:p>
        </p:txBody>
      </p:sp>
    </p:spTree>
    <p:extLst>
      <p:ext uri="{BB962C8B-B14F-4D97-AF65-F5344CB8AC3E}">
        <p14:creationId xmlns:p14="http://schemas.microsoft.com/office/powerpoint/2010/main" val="333478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_solar_system_-_to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Solar_system_distance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24000" y="4038600"/>
            <a:ext cx="9144000" cy="257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545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12192000" cy="666974"/>
          </a:xfrm>
        </p:spPr>
        <p:txBody>
          <a:bodyPr/>
          <a:lstStyle/>
          <a:p>
            <a:pPr eaLnBrk="1" hangingPunct="1">
              <a:defRPr/>
            </a:pPr>
            <a:r>
              <a:rPr lang="en-US" altLang="en-US" sz="2800" b="1" u="sng" dirty="0" smtClean="0"/>
              <a:t>The </a:t>
            </a:r>
            <a:r>
              <a:rPr lang="en-US" altLang="en-US" sz="2800" b="1" u="sng" dirty="0" err="1"/>
              <a:t>Protoplanet</a:t>
            </a:r>
            <a:r>
              <a:rPr lang="en-US" altLang="en-US" sz="2800" b="1" u="sng" dirty="0"/>
              <a:t> Hypothesis: (how our Solar system came into existence!)</a:t>
            </a:r>
          </a:p>
        </p:txBody>
      </p:sp>
      <p:sp>
        <p:nvSpPr>
          <p:cNvPr id="18435" name="Rectangle 3"/>
          <p:cNvSpPr>
            <a:spLocks noGrp="1" noChangeArrowheads="1"/>
          </p:cNvSpPr>
          <p:nvPr>
            <p:ph type="body" idx="1"/>
          </p:nvPr>
        </p:nvSpPr>
        <p:spPr>
          <a:xfrm>
            <a:off x="0" y="742278"/>
            <a:ext cx="12192000" cy="6115722"/>
          </a:xfrm>
        </p:spPr>
        <p:txBody>
          <a:bodyPr/>
          <a:lstStyle/>
          <a:p>
            <a:pPr eaLnBrk="1" hangingPunct="1">
              <a:lnSpc>
                <a:spcPct val="80000"/>
              </a:lnSpc>
              <a:buFont typeface="Symbol" pitchFamily="18" charset="2"/>
              <a:buChar char=""/>
              <a:defRPr/>
            </a:pPr>
            <a:r>
              <a:rPr lang="en-US" altLang="en-US" sz="2800" dirty="0">
                <a:cs typeface="Times New Roman" pitchFamily="18" charset="0"/>
              </a:rPr>
              <a:t>A huge cloud of gas &amp; dust (NEBULA) began to condense 5 BILLION years ago, possibly due to a nearby exploding star or its own gravity</a:t>
            </a:r>
          </a:p>
          <a:p>
            <a:pPr eaLnBrk="1" hangingPunct="1">
              <a:lnSpc>
                <a:spcPct val="80000"/>
              </a:lnSpc>
              <a:buFont typeface="Symbol" pitchFamily="18" charset="2"/>
              <a:buChar char=""/>
              <a:defRPr/>
            </a:pPr>
            <a:r>
              <a:rPr lang="en-US" altLang="en-US" sz="2800" dirty="0">
                <a:cs typeface="Times New Roman" pitchFamily="18" charset="0"/>
              </a:rPr>
              <a:t>Most of the cloud’s material gathered at the center and heated up</a:t>
            </a:r>
          </a:p>
          <a:p>
            <a:pPr eaLnBrk="1" hangingPunct="1">
              <a:lnSpc>
                <a:spcPct val="80000"/>
              </a:lnSpc>
              <a:buFont typeface="Symbol" pitchFamily="18" charset="2"/>
              <a:buChar char=""/>
              <a:defRPr/>
            </a:pPr>
            <a:r>
              <a:rPr lang="en-US" altLang="en-US" sz="2800" dirty="0">
                <a:cs typeface="Times New Roman" pitchFamily="18" charset="0"/>
              </a:rPr>
              <a:t>HYDROGEN FUSION began at the core, creating our Sun</a:t>
            </a:r>
          </a:p>
          <a:p>
            <a:pPr eaLnBrk="1" hangingPunct="1">
              <a:lnSpc>
                <a:spcPct val="80000"/>
              </a:lnSpc>
              <a:buFont typeface="Symbol" pitchFamily="18" charset="2"/>
              <a:buChar char=""/>
              <a:defRPr/>
            </a:pPr>
            <a:r>
              <a:rPr lang="en-US" altLang="en-US" sz="2800" dirty="0">
                <a:cs typeface="Times New Roman" pitchFamily="18" charset="0"/>
              </a:rPr>
              <a:t>The remaining material circled around the core, and friction caused most of the mass to collect into several large whirlpools of material, called PROTOPLANETS</a:t>
            </a:r>
          </a:p>
          <a:p>
            <a:pPr eaLnBrk="1" hangingPunct="1">
              <a:lnSpc>
                <a:spcPct val="80000"/>
              </a:lnSpc>
              <a:buFont typeface="Symbol" pitchFamily="18" charset="2"/>
              <a:buChar char=""/>
              <a:defRPr/>
            </a:pPr>
            <a:r>
              <a:rPr lang="en-US" altLang="en-US" sz="2800" dirty="0" err="1">
                <a:cs typeface="Times New Roman" pitchFamily="18" charset="0"/>
              </a:rPr>
              <a:t>Protoplanets</a:t>
            </a:r>
            <a:r>
              <a:rPr lang="en-US" altLang="en-US" sz="2800" dirty="0">
                <a:cs typeface="Times New Roman" pitchFamily="18" charset="0"/>
              </a:rPr>
              <a:t> have grown into the size of the present planets by the process of </a:t>
            </a:r>
            <a:r>
              <a:rPr lang="en-US" altLang="en-US" sz="2800" dirty="0">
                <a:cs typeface="Times New Roman" pitchFamily="18" charset="0"/>
                <a:hlinkClick r:id="rId2"/>
              </a:rPr>
              <a:t>accretion</a:t>
            </a:r>
            <a:r>
              <a:rPr lang="en-US" altLang="en-US" sz="2800" dirty="0">
                <a:cs typeface="Times New Roman" pitchFamily="18" charset="0"/>
              </a:rPr>
              <a:t>, where errant dust &amp; gas accumulates on these few (8) surfaces.  This is similar to making a snowman, as a snowball collects more debris (snow) to get larger and larger.</a:t>
            </a:r>
          </a:p>
        </p:txBody>
      </p:sp>
    </p:spTree>
    <p:extLst>
      <p:ext uri="{BB962C8B-B14F-4D97-AF65-F5344CB8AC3E}">
        <p14:creationId xmlns:p14="http://schemas.microsoft.com/office/powerpoint/2010/main" val="55799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a:t>
            </a:r>
            <a:endParaRPr lang="en-US" dirty="0"/>
          </a:p>
        </p:txBody>
      </p:sp>
      <p:sp>
        <p:nvSpPr>
          <p:cNvPr id="3" name="Content Placeholder 2"/>
          <p:cNvSpPr>
            <a:spLocks noGrp="1"/>
          </p:cNvSpPr>
          <p:nvPr>
            <p:ph idx="1"/>
          </p:nvPr>
        </p:nvSpPr>
        <p:spPr/>
        <p:txBody>
          <a:bodyPr/>
          <a:lstStyle/>
          <a:p>
            <a:r>
              <a:rPr lang="en-US" dirty="0">
                <a:effectLst/>
              </a:rPr>
              <a:t>Our solar system was created about </a:t>
            </a:r>
            <a:r>
              <a:rPr lang="en-US" dirty="0" smtClean="0">
                <a:effectLst/>
              </a:rPr>
              <a:t>5 </a:t>
            </a:r>
            <a:r>
              <a:rPr lang="en-US" dirty="0">
                <a:effectLst/>
              </a:rPr>
              <a:t>billion years ago when an average sized star (Sun) began it’s life by nuclear fusion.  </a:t>
            </a:r>
          </a:p>
          <a:p>
            <a:r>
              <a:rPr lang="en-US" dirty="0">
                <a:effectLst/>
              </a:rPr>
              <a:t>Our solar system includes the following:</a:t>
            </a:r>
          </a:p>
          <a:p>
            <a:pPr lvl="0"/>
            <a:r>
              <a:rPr lang="en-US" b="1" dirty="0">
                <a:effectLst/>
              </a:rPr>
              <a:t>SUN</a:t>
            </a:r>
            <a:r>
              <a:rPr lang="en-US" dirty="0">
                <a:effectLst/>
              </a:rPr>
              <a:t>: a main sequence star</a:t>
            </a:r>
          </a:p>
          <a:p>
            <a:pPr lvl="0"/>
            <a:r>
              <a:rPr lang="en-US" dirty="0">
                <a:effectLst/>
              </a:rPr>
              <a:t>Objects revolving around the Sun: these are materials blown outward from the original formation of our Sun, and are still connected by </a:t>
            </a:r>
            <a:r>
              <a:rPr lang="en-US" b="1" dirty="0">
                <a:effectLst/>
              </a:rPr>
              <a:t>GRAVITY</a:t>
            </a:r>
            <a:r>
              <a:rPr lang="en-US" dirty="0">
                <a:effectLst/>
              </a:rPr>
              <a:t> to the Sun and therefore in ORBIT around the SUN, in elliptical orbits (more on this later)…</a:t>
            </a:r>
          </a:p>
          <a:p>
            <a:endParaRPr lang="en-US" dirty="0"/>
          </a:p>
        </p:txBody>
      </p:sp>
    </p:spTree>
    <p:extLst>
      <p:ext uri="{BB962C8B-B14F-4D97-AF65-F5344CB8AC3E}">
        <p14:creationId xmlns:p14="http://schemas.microsoft.com/office/powerpoint/2010/main" val="302604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Planets</a:t>
            </a:r>
            <a:endParaRPr lang="en-US" dirty="0"/>
          </a:p>
        </p:txBody>
      </p:sp>
      <p:sp>
        <p:nvSpPr>
          <p:cNvPr id="3" name="Content Placeholder 2"/>
          <p:cNvSpPr>
            <a:spLocks noGrp="1"/>
          </p:cNvSpPr>
          <p:nvPr>
            <p:ph idx="1"/>
          </p:nvPr>
        </p:nvSpPr>
        <p:spPr>
          <a:xfrm>
            <a:off x="0" y="914399"/>
            <a:ext cx="12192000" cy="5809129"/>
          </a:xfrm>
        </p:spPr>
        <p:txBody>
          <a:bodyPr/>
          <a:lstStyle/>
          <a:p>
            <a:r>
              <a:rPr lang="en-US" b="1" dirty="0" smtClean="0">
                <a:effectLst/>
              </a:rPr>
              <a:t>Terrestrial </a:t>
            </a:r>
            <a:r>
              <a:rPr lang="en-US" b="1" dirty="0">
                <a:effectLst/>
              </a:rPr>
              <a:t>Planets</a:t>
            </a:r>
            <a:r>
              <a:rPr lang="en-US" dirty="0">
                <a:effectLst/>
              </a:rPr>
              <a:t> = the smaller, INNERMOST, ROCKY planets closest to the Sun, including MERCURY, VENUS, EARTH and MARS</a:t>
            </a:r>
            <a:endParaRPr lang="en-US" sz="2400" dirty="0">
              <a:effectLst/>
            </a:endParaRPr>
          </a:p>
          <a:p>
            <a:r>
              <a:rPr lang="en-US" dirty="0">
                <a:effectLst/>
              </a:rPr>
              <a:t> </a:t>
            </a:r>
            <a:r>
              <a:rPr lang="en-US" b="1" dirty="0" smtClean="0">
                <a:effectLst/>
              </a:rPr>
              <a:t>Jovian </a:t>
            </a:r>
            <a:r>
              <a:rPr lang="en-US" b="1" dirty="0">
                <a:effectLst/>
              </a:rPr>
              <a:t>Planets</a:t>
            </a:r>
            <a:r>
              <a:rPr lang="en-US" dirty="0">
                <a:effectLst/>
              </a:rPr>
              <a:t> = the larger, OUTERMOST, GASEOUS planets that were blown further away from the Sun, including JUPITER, SATURN, URANUS, </a:t>
            </a:r>
            <a:r>
              <a:rPr lang="en-US">
                <a:effectLst/>
              </a:rPr>
              <a:t>AND </a:t>
            </a:r>
            <a:r>
              <a:rPr lang="en-US" smtClean="0">
                <a:effectLst/>
              </a:rPr>
              <a:t>NEPTUNE</a:t>
            </a:r>
            <a:endParaRPr lang="en-US" sz="2000" dirty="0">
              <a:effectLst/>
            </a:endParaRPr>
          </a:p>
          <a:p>
            <a:r>
              <a:rPr lang="en-US" dirty="0">
                <a:effectLst/>
              </a:rPr>
              <a:t> </a:t>
            </a:r>
            <a:r>
              <a:rPr lang="en-US" b="1" dirty="0" smtClean="0">
                <a:effectLst/>
              </a:rPr>
              <a:t>Dwarf </a:t>
            </a:r>
            <a:r>
              <a:rPr lang="en-US" b="1" dirty="0">
                <a:effectLst/>
              </a:rPr>
              <a:t>Planets</a:t>
            </a:r>
            <a:r>
              <a:rPr lang="en-US" dirty="0">
                <a:effectLst/>
              </a:rPr>
              <a:t> = Similar to planets, but share orbits around the Sun with other objects such as asteroids or comets.  Dwarf planets include Pluto, Ceres, Eris, Haumea, and </a:t>
            </a:r>
            <a:r>
              <a:rPr lang="en-US" dirty="0" err="1">
                <a:effectLst/>
              </a:rPr>
              <a:t>Makemake</a:t>
            </a:r>
            <a:endParaRPr lang="en-US" sz="2000" dirty="0">
              <a:effectLst/>
            </a:endParaRPr>
          </a:p>
          <a:p>
            <a:endParaRPr lang="en-US" dirty="0"/>
          </a:p>
        </p:txBody>
      </p:sp>
    </p:spTree>
    <p:extLst>
      <p:ext uri="{BB962C8B-B14F-4D97-AF65-F5344CB8AC3E}">
        <p14:creationId xmlns:p14="http://schemas.microsoft.com/office/powerpoint/2010/main" val="220339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0"/>
            <a:ext cx="6972300" cy="697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 y="989704"/>
            <a:ext cx="1710466" cy="369332"/>
          </a:xfrm>
          <a:prstGeom prst="rect">
            <a:avLst/>
          </a:prstGeom>
          <a:noFill/>
        </p:spPr>
        <p:txBody>
          <a:bodyPr wrap="square" rtlCol="0">
            <a:spAutoFit/>
          </a:bodyPr>
          <a:lstStyle/>
          <a:p>
            <a:r>
              <a:rPr lang="en-US" dirty="0" smtClean="0"/>
              <a:t>Mercury</a:t>
            </a:r>
            <a:endParaRPr lang="en-US" dirty="0"/>
          </a:p>
        </p:txBody>
      </p:sp>
    </p:spTree>
    <p:extLst>
      <p:ext uri="{BB962C8B-B14F-4D97-AF65-F5344CB8AC3E}">
        <p14:creationId xmlns:p14="http://schemas.microsoft.com/office/powerpoint/2010/main" val="121415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olarsystem.nasa.gov/images/galleries/VenusIR_jaxa_9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835" y="0"/>
            <a:ext cx="7180317" cy="70008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32" y="1344706"/>
            <a:ext cx="1420009" cy="369332"/>
          </a:xfrm>
          <a:prstGeom prst="rect">
            <a:avLst/>
          </a:prstGeom>
          <a:noFill/>
        </p:spPr>
        <p:txBody>
          <a:bodyPr wrap="square" rtlCol="0">
            <a:spAutoFit/>
          </a:bodyPr>
          <a:lstStyle/>
          <a:p>
            <a:r>
              <a:rPr lang="en-US" dirty="0" smtClean="0"/>
              <a:t>Venus</a:t>
            </a:r>
            <a:endParaRPr lang="en-US" dirty="0"/>
          </a:p>
        </p:txBody>
      </p:sp>
    </p:spTree>
    <p:extLst>
      <p:ext uri="{BB962C8B-B14F-4D97-AF65-F5344CB8AC3E}">
        <p14:creationId xmlns:p14="http://schemas.microsoft.com/office/powerpoint/2010/main" val="1557537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377" b="14623"/>
          <a:stretch/>
        </p:blipFill>
        <p:spPr bwMode="auto">
          <a:xfrm>
            <a:off x="2571077" y="107575"/>
            <a:ext cx="8971878" cy="672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6367" y="1570616"/>
            <a:ext cx="1204857" cy="369332"/>
          </a:xfrm>
          <a:prstGeom prst="rect">
            <a:avLst/>
          </a:prstGeom>
          <a:noFill/>
        </p:spPr>
        <p:txBody>
          <a:bodyPr wrap="square" rtlCol="0">
            <a:spAutoFit/>
          </a:bodyPr>
          <a:lstStyle/>
          <a:p>
            <a:r>
              <a:rPr lang="en-US" dirty="0" smtClean="0"/>
              <a:t>Saturn</a:t>
            </a:r>
            <a:endParaRPr lang="en-US" dirty="0"/>
          </a:p>
        </p:txBody>
      </p:sp>
    </p:spTree>
    <p:extLst>
      <p:ext uri="{BB962C8B-B14F-4D97-AF65-F5344CB8AC3E}">
        <p14:creationId xmlns:p14="http://schemas.microsoft.com/office/powerpoint/2010/main" val="226422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964644" cy="6745045"/>
          </a:xfrm>
          <a:prstGeom prst="rect">
            <a:avLst/>
          </a:prstGeom>
        </p:spPr>
      </p:pic>
      <p:sp>
        <p:nvSpPr>
          <p:cNvPr id="5" name="TextBox 4"/>
          <p:cNvSpPr txBox="1"/>
          <p:nvPr/>
        </p:nvSpPr>
        <p:spPr>
          <a:xfrm>
            <a:off x="659802" y="5843209"/>
            <a:ext cx="3065929" cy="369332"/>
          </a:xfrm>
          <a:prstGeom prst="rect">
            <a:avLst/>
          </a:prstGeom>
          <a:noFill/>
        </p:spPr>
        <p:txBody>
          <a:bodyPr wrap="square" rtlCol="0">
            <a:spAutoFit/>
          </a:bodyPr>
          <a:lstStyle/>
          <a:p>
            <a:r>
              <a:rPr lang="en-US" b="1" dirty="0" smtClean="0">
                <a:solidFill>
                  <a:srgbClr val="FF0000"/>
                </a:solidFill>
              </a:rPr>
              <a:t>The surface of Pluto</a:t>
            </a:r>
            <a:endParaRPr lang="en-US" b="1" dirty="0">
              <a:solidFill>
                <a:srgbClr val="FF0000"/>
              </a:solidFill>
            </a:endParaRPr>
          </a:p>
        </p:txBody>
      </p:sp>
    </p:spTree>
    <p:extLst>
      <p:ext uri="{BB962C8B-B14F-4D97-AF65-F5344CB8AC3E}">
        <p14:creationId xmlns:p14="http://schemas.microsoft.com/office/powerpoint/2010/main" val="2418811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Revolving Objects:</a:t>
            </a:r>
            <a:endParaRPr lang="en-US" dirty="0"/>
          </a:p>
        </p:txBody>
      </p:sp>
      <p:sp>
        <p:nvSpPr>
          <p:cNvPr id="3" name="Content Placeholder 2"/>
          <p:cNvSpPr>
            <a:spLocks noGrp="1"/>
          </p:cNvSpPr>
          <p:nvPr>
            <p:ph idx="1"/>
          </p:nvPr>
        </p:nvSpPr>
        <p:spPr>
          <a:xfrm>
            <a:off x="0" y="914400"/>
            <a:ext cx="12192000" cy="5943600"/>
          </a:xfrm>
        </p:spPr>
        <p:txBody>
          <a:bodyPr/>
          <a:lstStyle/>
          <a:p>
            <a:r>
              <a:rPr lang="en-US" sz="2800" b="1" dirty="0">
                <a:effectLst/>
              </a:rPr>
              <a:t>Asteroids</a:t>
            </a:r>
            <a:r>
              <a:rPr lang="en-US" sz="2800" dirty="0">
                <a:effectLst/>
              </a:rPr>
              <a:t> = relatively small, inactive, rocky body orbiting the Sun.  Most are between the orbits of Mars and Jupiter</a:t>
            </a:r>
          </a:p>
          <a:p>
            <a:r>
              <a:rPr lang="en-US" sz="2800" b="1" dirty="0">
                <a:effectLst/>
              </a:rPr>
              <a:t>Comets</a:t>
            </a:r>
            <a:r>
              <a:rPr lang="en-US" sz="2800" dirty="0">
                <a:effectLst/>
              </a:rPr>
              <a:t> = relatively small, at times active, objects whose ices can vaporize in sunlight forming an atmosphere of dust and gas and, sometimes, a tail of dust and/or gas.</a:t>
            </a:r>
          </a:p>
          <a:p>
            <a:r>
              <a:rPr lang="en-US" sz="2800" b="1" dirty="0">
                <a:effectLst/>
              </a:rPr>
              <a:t>Meteoroids</a:t>
            </a:r>
            <a:r>
              <a:rPr lang="en-US" sz="2800" dirty="0">
                <a:effectLst/>
              </a:rPr>
              <a:t> = small particles from a comet or asteroid orbiting the Sun.</a:t>
            </a:r>
          </a:p>
          <a:p>
            <a:r>
              <a:rPr lang="en-US" sz="2800" b="1" dirty="0">
                <a:effectLst/>
              </a:rPr>
              <a:t>Meteors</a:t>
            </a:r>
            <a:r>
              <a:rPr lang="en-US" sz="2800" dirty="0">
                <a:effectLst/>
              </a:rPr>
              <a:t> = the light phenomenon which results when a meteoroid enters the Earth's atmosphere and vaporizes; (called a “shooting star”).</a:t>
            </a:r>
          </a:p>
          <a:p>
            <a:r>
              <a:rPr lang="en-US" sz="2800" b="1" dirty="0">
                <a:effectLst/>
              </a:rPr>
              <a:t>Meteorites</a:t>
            </a:r>
            <a:r>
              <a:rPr lang="en-US" sz="2800" dirty="0">
                <a:effectLst/>
              </a:rPr>
              <a:t> = meteoroids that survive passage through the Earth's atmosphere and land upon the Earth's surface</a:t>
            </a:r>
            <a:r>
              <a:rPr lang="en-US" sz="2800" dirty="0" smtClean="0">
                <a:effectLst/>
              </a:rPr>
              <a:t>.</a:t>
            </a:r>
            <a:endParaRPr lang="en-US" sz="2800" dirty="0">
              <a:effectLst/>
            </a:endParaRPr>
          </a:p>
        </p:txBody>
      </p:sp>
    </p:spTree>
    <p:extLst>
      <p:ext uri="{BB962C8B-B14F-4D97-AF65-F5344CB8AC3E}">
        <p14:creationId xmlns:p14="http://schemas.microsoft.com/office/powerpoint/2010/main" val="1839600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b="1" u="sng" dirty="0" smtClean="0"/>
              <a:t>Solar System</a:t>
            </a:r>
            <a:r>
              <a:rPr lang="en-US" altLang="en-US" dirty="0" smtClean="0"/>
              <a:t>: </a:t>
            </a:r>
          </a:p>
        </p:txBody>
      </p:sp>
      <p:sp>
        <p:nvSpPr>
          <p:cNvPr id="15363" name="Rectangle 3"/>
          <p:cNvSpPr>
            <a:spLocks noGrp="1" noChangeArrowheads="1"/>
          </p:cNvSpPr>
          <p:nvPr>
            <p:ph type="body" idx="1"/>
          </p:nvPr>
        </p:nvSpPr>
        <p:spPr/>
        <p:txBody>
          <a:bodyPr/>
          <a:lstStyle/>
          <a:p>
            <a:pPr eaLnBrk="1" hangingPunct="1">
              <a:lnSpc>
                <a:spcPct val="90000"/>
              </a:lnSpc>
              <a:buFont typeface="Symbol" pitchFamily="18" charset="2"/>
              <a:buChar char=""/>
              <a:defRPr/>
            </a:pPr>
            <a:r>
              <a:rPr lang="en-US" altLang="en-US" dirty="0" smtClean="0">
                <a:cs typeface="Times New Roman" pitchFamily="18" charset="0"/>
              </a:rPr>
              <a:t>Planets and their satellites (moons) REVOLVE around the Sun, with the </a:t>
            </a:r>
            <a:r>
              <a:rPr lang="en-US" altLang="en-US" b="1" dirty="0" smtClean="0">
                <a:cs typeface="Times New Roman" pitchFamily="18" charset="0"/>
              </a:rPr>
              <a:t>Sun located at one FOCAL POINT of an ellipse.</a:t>
            </a:r>
            <a:endParaRPr lang="en-US" altLang="en-US" dirty="0" smtClean="0">
              <a:cs typeface="Times New Roman" pitchFamily="18" charset="0"/>
            </a:endParaRPr>
          </a:p>
          <a:p>
            <a:pPr eaLnBrk="1" hangingPunct="1">
              <a:lnSpc>
                <a:spcPct val="90000"/>
              </a:lnSpc>
              <a:buFont typeface="Symbol" pitchFamily="18" charset="2"/>
              <a:buChar char=""/>
              <a:defRPr/>
            </a:pPr>
            <a:r>
              <a:rPr lang="en-US" altLang="en-US" dirty="0" smtClean="0">
                <a:cs typeface="Times New Roman" pitchFamily="18" charset="0"/>
              </a:rPr>
              <a:t>Asteroids, Meteors, and Comets revolve around Sun also, and occasionally collide with planets and moons.  Evidence of these collisions are left as CRATERS, which on Earth have been mostly filled in with sediments due to weathering and erosion processes.</a:t>
            </a:r>
          </a:p>
        </p:txBody>
      </p:sp>
    </p:spTree>
    <p:extLst>
      <p:ext uri="{BB962C8B-B14F-4D97-AF65-F5344CB8AC3E}">
        <p14:creationId xmlns:p14="http://schemas.microsoft.com/office/powerpoint/2010/main" val="1898516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TotalTime>
  <Words>584</Words>
  <Application>Microsoft Office PowerPoint</Application>
  <PresentationFormat>Custom</PresentationFormat>
  <Paragraphs>38</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Beam</vt:lpstr>
      <vt:lpstr>The Solar System</vt:lpstr>
      <vt:lpstr>Solar System</vt:lpstr>
      <vt:lpstr>Planets</vt:lpstr>
      <vt:lpstr>PowerPoint Presentation</vt:lpstr>
      <vt:lpstr>PowerPoint Presentation</vt:lpstr>
      <vt:lpstr>PowerPoint Presentation</vt:lpstr>
      <vt:lpstr>PowerPoint Presentation</vt:lpstr>
      <vt:lpstr>Other Revolving Objects:</vt:lpstr>
      <vt:lpstr>Solar System: </vt:lpstr>
      <vt:lpstr>PowerPoint Presentation</vt:lpstr>
      <vt:lpstr>Origin of our Solar System: </vt:lpstr>
      <vt:lpstr>PowerPoint Presentation</vt:lpstr>
      <vt:lpstr>The Protoplanet Hypothesis: (how our Solar system came into existence!)</vt:lpstr>
    </vt:vector>
  </TitlesOfParts>
  <Company>Wappingers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mitchell manzo</dc:creator>
  <cp:lastModifiedBy>wcsd</cp:lastModifiedBy>
  <cp:revision>10</cp:revision>
  <dcterms:created xsi:type="dcterms:W3CDTF">2017-10-23T12:06:11Z</dcterms:created>
  <dcterms:modified xsi:type="dcterms:W3CDTF">2017-10-25T14:00:09Z</dcterms:modified>
</cp:coreProperties>
</file>